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9" r:id="rId4"/>
    <p:sldId id="263" r:id="rId5"/>
    <p:sldId id="264" r:id="rId6"/>
    <p:sldId id="265" r:id="rId7"/>
    <p:sldId id="266" r:id="rId8"/>
    <p:sldId id="267" r:id="rId9"/>
    <p:sldId id="270" r:id="rId10"/>
    <p:sldId id="272" r:id="rId11"/>
    <p:sldId id="274" r:id="rId12"/>
    <p:sldId id="276" r:id="rId13"/>
    <p:sldId id="280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3764" autoAdjust="0"/>
  </p:normalViewPr>
  <p:slideViewPr>
    <p:cSldViewPr>
      <p:cViewPr>
        <p:scale>
          <a:sx n="95" d="100"/>
          <a:sy n="95" d="100"/>
        </p:scale>
        <p:origin x="-720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3071D-CF26-4898-B49B-DD7073EC07FB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98D3A-007C-4442-B6C1-A88D9489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98D3A-007C-4442-B6C1-A88D9489A8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9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BCF4-875D-49DF-8715-15B04557B90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B5D7-4AFF-470F-A2ED-604364105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BCF4-875D-49DF-8715-15B04557B90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B5D7-4AFF-470F-A2ED-604364105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BCF4-875D-49DF-8715-15B04557B90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B5D7-4AFF-470F-A2ED-604364105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BCF4-875D-49DF-8715-15B04557B90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B5D7-4AFF-470F-A2ED-604364105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BCF4-875D-49DF-8715-15B04557B90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B5D7-4AFF-470F-A2ED-604364105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BCF4-875D-49DF-8715-15B04557B90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B5D7-4AFF-470F-A2ED-604364105D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BCF4-875D-49DF-8715-15B04557B90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B5D7-4AFF-470F-A2ED-604364105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BCF4-875D-49DF-8715-15B04557B90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B5D7-4AFF-470F-A2ED-604364105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BCF4-875D-49DF-8715-15B04557B90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B5D7-4AFF-470F-A2ED-604364105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BCF4-875D-49DF-8715-15B04557B90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1FB5D7-4AFF-470F-A2ED-604364105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BCF4-875D-49DF-8715-15B04557B90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B5D7-4AFF-470F-A2ED-604364105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1AEBCF4-875D-49DF-8715-15B04557B90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A1FB5D7-4AFF-470F-A2ED-604364105D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879.Plato" TargetMode="External"/><Relationship Id="rId2" Type="http://schemas.openxmlformats.org/officeDocument/2006/relationships/hyperlink" Target="http://www.goodreads.com/author/show/25241.Bob_Marle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dreads.com/author/show/41906.Leonard_Bernstein" TargetMode="External"/><Relationship Id="rId5" Type="http://schemas.openxmlformats.org/officeDocument/2006/relationships/hyperlink" Target="http://www.goodreads.com/work/quotes/1521200" TargetMode="External"/><Relationship Id="rId4" Type="http://schemas.openxmlformats.org/officeDocument/2006/relationships/hyperlink" Target="http://www.goodreads.com/author/show/13661.Victor_Hug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428999"/>
          </a:xfrm>
        </p:spPr>
        <p:txBody>
          <a:bodyPr>
            <a:normAutofit/>
          </a:bodyPr>
          <a:lstStyle/>
          <a:p>
            <a:r>
              <a:rPr lang="en-US" dirty="0" smtClean="0"/>
              <a:t>HDF 492</a:t>
            </a:r>
            <a:br>
              <a:rPr lang="en-US" dirty="0" smtClean="0"/>
            </a:br>
            <a:r>
              <a:rPr lang="en-US" dirty="0" smtClean="0"/>
              <a:t>Portfolio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Luckson </a:t>
            </a:r>
            <a:r>
              <a:rPr lang="en-US" dirty="0" err="1" smtClean="0"/>
              <a:t>Omoaregba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Spring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914400"/>
          </a:xfrm>
        </p:spPr>
        <p:txBody>
          <a:bodyPr/>
          <a:lstStyle/>
          <a:p>
            <a:r>
              <a:rPr lang="en-US" dirty="0" smtClean="0"/>
              <a:t>lomoaregba@my.uri.edu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Inclusive leadership/  Diversity and its application to leadership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1039167"/>
            <a:ext cx="3286125" cy="2895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733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1"/>
            <a:ext cx="5410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5867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1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365760"/>
            <a:ext cx="7520940" cy="548640"/>
          </a:xfrm>
        </p:spPr>
        <p:txBody>
          <a:bodyPr/>
          <a:lstStyle/>
          <a:p>
            <a:pPr algn="ctr"/>
            <a:r>
              <a:rPr lang="en-US" dirty="0" smtClean="0"/>
              <a:t>Critical Thinking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99"/>
            <a:ext cx="2438399" cy="5094514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3124199" cy="411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85" y="5027629"/>
            <a:ext cx="2224214" cy="1832883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1" b="21672"/>
          <a:stretch/>
        </p:blipFill>
        <p:spPr bwMode="auto">
          <a:xfrm>
            <a:off x="5562599" y="0"/>
            <a:ext cx="358140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2" b="12727"/>
          <a:stretch/>
        </p:blipFill>
        <p:spPr bwMode="auto">
          <a:xfrm>
            <a:off x="5562599" y="3581400"/>
            <a:ext cx="358140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0" b="12583"/>
          <a:stretch/>
        </p:blipFill>
        <p:spPr bwMode="auto">
          <a:xfrm>
            <a:off x="0" y="5027629"/>
            <a:ext cx="3338385" cy="183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Interpersonal and Organizational concepts and skills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81" y="1066800"/>
            <a:ext cx="2800350" cy="373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066800"/>
            <a:ext cx="6321425" cy="2133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08" y="3200400"/>
            <a:ext cx="225669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1"/>
            <a:ext cx="4114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930" y="348944"/>
            <a:ext cx="7520940" cy="548640"/>
          </a:xfrm>
        </p:spPr>
        <p:txBody>
          <a:bodyPr/>
          <a:lstStyle/>
          <a:p>
            <a:pPr algn="ctr"/>
            <a:r>
              <a:rPr lang="en-US" dirty="0" smtClean="0"/>
              <a:t>NASAP/NUFP (Student Affairs)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584"/>
            <a:ext cx="5105400" cy="1769416"/>
          </a:xfrm>
        </p:spPr>
      </p:pic>
      <p:sp>
        <p:nvSpPr>
          <p:cNvPr id="5" name="AutoShape 2" descr="Displaying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97584"/>
            <a:ext cx="4001756" cy="596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105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06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480772"/>
          </a:xfrm>
        </p:spPr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25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248400" cy="944562"/>
          </a:xfrm>
        </p:spPr>
        <p:txBody>
          <a:bodyPr/>
          <a:lstStyle/>
          <a:p>
            <a:pPr algn="ctr"/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</a:p>
          <a:p>
            <a:pPr algn="ctr"/>
            <a:r>
              <a:rPr lang="en-US" dirty="0" smtClean="0"/>
              <a:t>Opening Statement</a:t>
            </a:r>
          </a:p>
          <a:p>
            <a:pPr algn="ctr"/>
            <a:r>
              <a:rPr lang="en-US" dirty="0" smtClean="0"/>
              <a:t>Content Overview</a:t>
            </a:r>
          </a:p>
          <a:p>
            <a:pPr algn="ctr"/>
            <a:r>
              <a:rPr lang="en-US" dirty="0" smtClean="0"/>
              <a:t>‘The Commencement’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" y="0"/>
            <a:ext cx="9138976" cy="6858000"/>
          </a:xfrm>
        </p:spPr>
      </p:pic>
    </p:spTree>
    <p:extLst>
      <p:ext uri="{BB962C8B-B14F-4D97-AF65-F5344CB8AC3E}">
        <p14:creationId xmlns:p14="http://schemas.microsoft.com/office/powerpoint/2010/main" val="166396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“One good thing about music, when it hits you, you feel no pain.” </a:t>
            </a:r>
            <a:br>
              <a:rPr lang="en-US" sz="1800" dirty="0" smtClean="0"/>
            </a:br>
            <a:r>
              <a:rPr lang="en-US" sz="1800" dirty="0" smtClean="0"/>
              <a:t>― </a:t>
            </a:r>
            <a:r>
              <a:rPr lang="en-US" sz="1800" dirty="0" smtClean="0">
                <a:hlinkClick r:id="rId2"/>
              </a:rPr>
              <a:t>Bob Marley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“Music gives a soul to the universe, wings to the mind, flight to the imagination</a:t>
            </a:r>
            <a:br>
              <a:rPr lang="en-US" sz="1800" dirty="0" smtClean="0"/>
            </a:br>
            <a:r>
              <a:rPr lang="en-US" sz="1800" dirty="0" smtClean="0"/>
              <a:t>and life to everything.” </a:t>
            </a:r>
            <a:br>
              <a:rPr lang="en-US" sz="1800" dirty="0" smtClean="0"/>
            </a:br>
            <a:r>
              <a:rPr lang="en-US" sz="1800" dirty="0" smtClean="0"/>
              <a:t>― </a:t>
            </a:r>
            <a:r>
              <a:rPr lang="en-US" sz="1800" dirty="0" smtClean="0">
                <a:hlinkClick r:id="rId3"/>
              </a:rPr>
              <a:t>Plato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“Music expresses that which cannot be said and on which it is impossible to be silent.” </a:t>
            </a:r>
            <a:br>
              <a:rPr lang="en-US" sz="1800" dirty="0" smtClean="0"/>
            </a:br>
            <a:r>
              <a:rPr lang="en-US" sz="1800" dirty="0" smtClean="0"/>
              <a:t>― </a:t>
            </a:r>
            <a:r>
              <a:rPr lang="en-US" sz="1800" dirty="0" smtClean="0">
                <a:hlinkClick r:id="rId4"/>
              </a:rPr>
              <a:t>Victor Hugo</a:t>
            </a:r>
            <a:r>
              <a:rPr lang="en-US" sz="1800" dirty="0" smtClean="0"/>
              <a:t>, </a:t>
            </a:r>
            <a:r>
              <a:rPr lang="en-US" sz="1800" i="1" dirty="0" smtClean="0">
                <a:hlinkClick r:id="rId5"/>
              </a:rPr>
              <a:t>Hugo's Works: William Shakespeare</a:t>
            </a:r>
            <a:r>
              <a:rPr lang="en-US" sz="1800" i="1" dirty="0" smtClean="0"/>
              <a:t> 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dirty="0" smtClean="0"/>
              <a:t>“Music . . . can name the </a:t>
            </a:r>
            <a:r>
              <a:rPr lang="en-US" sz="1800" dirty="0" err="1" smtClean="0"/>
              <a:t>unnameable</a:t>
            </a:r>
            <a:r>
              <a:rPr lang="en-US" sz="1800" dirty="0" smtClean="0"/>
              <a:t> and communicate the unknowable.” </a:t>
            </a:r>
            <a:br>
              <a:rPr lang="en-US" sz="1800" dirty="0" smtClean="0"/>
            </a:br>
            <a:r>
              <a:rPr lang="en-US" sz="1800" dirty="0" smtClean="0"/>
              <a:t>― </a:t>
            </a:r>
            <a:r>
              <a:rPr lang="en-US" sz="1800" dirty="0" smtClean="0">
                <a:hlinkClick r:id="rId6"/>
              </a:rPr>
              <a:t>Leonard Bernstein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MUSIC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035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" y="10886"/>
            <a:ext cx="8305800" cy="6731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5410200"/>
            <a:ext cx="509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C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C</a:t>
            </a:r>
            <a:r>
              <a:rPr lang="en-US" sz="3200" b="1" u="sng" dirty="0" smtClean="0">
                <a:solidFill>
                  <a:srgbClr val="FFC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O</a:t>
            </a:r>
            <a:r>
              <a:rPr lang="en-US" sz="4000" b="1" u="sng" dirty="0" smtClean="0">
                <a:solidFill>
                  <a:srgbClr val="FFC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M</a:t>
            </a:r>
            <a:r>
              <a:rPr lang="en-US" sz="4800" b="1" u="sng" dirty="0" smtClean="0">
                <a:solidFill>
                  <a:srgbClr val="FFC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M</a:t>
            </a:r>
            <a:r>
              <a:rPr lang="en-US" sz="7200" b="1" u="sng" dirty="0" smtClean="0">
                <a:solidFill>
                  <a:srgbClr val="FFC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ENC</a:t>
            </a:r>
            <a:r>
              <a:rPr lang="en-US" sz="4800" b="1" u="sng" dirty="0" smtClean="0">
                <a:solidFill>
                  <a:srgbClr val="FFC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E</a:t>
            </a:r>
            <a:r>
              <a:rPr lang="en-US" sz="4000" b="1" u="sng" dirty="0" smtClean="0">
                <a:solidFill>
                  <a:srgbClr val="FFC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M</a:t>
            </a:r>
            <a:r>
              <a:rPr lang="en-US" sz="3200" b="1" u="sng" dirty="0" smtClean="0">
                <a:solidFill>
                  <a:srgbClr val="FFC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N</a:t>
            </a:r>
            <a:r>
              <a:rPr lang="en-US" sz="2400" b="1" u="sng" dirty="0" smtClean="0">
                <a:solidFill>
                  <a:srgbClr val="FFC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T</a:t>
            </a:r>
            <a:endParaRPr lang="en-US" sz="2400" b="1" u="sng" dirty="0">
              <a:solidFill>
                <a:srgbClr val="FFC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0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4857" r="3534" b="56322"/>
          <a:stretch/>
        </p:blipFill>
        <p:spPr bwMode="auto">
          <a:xfrm>
            <a:off x="-59453" y="0"/>
            <a:ext cx="9220200" cy="67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0"/>
            <a:ext cx="4495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148402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>
                <a:solidFill>
                  <a:schemeClr val="bg1"/>
                </a:solidFill>
              </a:rPr>
              <a:t>THE</a:t>
            </a:r>
            <a:endParaRPr lang="en-US" i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1465" y="588135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chemeClr val="bg1"/>
                </a:solidFill>
              </a:rPr>
              <a:t>Evolution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901934" y="398916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>
                <a:solidFill>
                  <a:schemeClr val="bg1"/>
                </a:solidFill>
              </a:rPr>
              <a:t>THE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029200" y="76200"/>
            <a:ext cx="4038600" cy="66356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00800" y="2514599"/>
            <a:ext cx="1197249" cy="1506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64990" y="3001314"/>
            <a:ext cx="468868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39237" y="1143000"/>
            <a:ext cx="5094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FFC000"/>
                </a:solidFill>
              </a:rPr>
              <a:t>C</a:t>
            </a:r>
            <a:r>
              <a:rPr lang="en-US" sz="2000" b="1" u="sng" dirty="0" smtClean="0">
                <a:solidFill>
                  <a:srgbClr val="FFC000"/>
                </a:solidFill>
              </a:rPr>
              <a:t>O</a:t>
            </a:r>
            <a:r>
              <a:rPr lang="en-US" sz="2800" b="1" u="sng" dirty="0" smtClean="0">
                <a:solidFill>
                  <a:srgbClr val="FFC000"/>
                </a:solidFill>
              </a:rPr>
              <a:t>M</a:t>
            </a:r>
            <a:r>
              <a:rPr lang="en-US" sz="3600" b="1" u="sng" dirty="0" smtClean="0">
                <a:solidFill>
                  <a:srgbClr val="FFC000"/>
                </a:solidFill>
              </a:rPr>
              <a:t>M</a:t>
            </a:r>
            <a:r>
              <a:rPr lang="en-US" sz="5400" b="1" u="sng" dirty="0" smtClean="0">
                <a:solidFill>
                  <a:srgbClr val="FFC000"/>
                </a:solidFill>
              </a:rPr>
              <a:t>ENC</a:t>
            </a:r>
            <a:r>
              <a:rPr lang="en-US" sz="3600" b="1" u="sng" dirty="0" smtClean="0">
                <a:solidFill>
                  <a:srgbClr val="FFC000"/>
                </a:solidFill>
              </a:rPr>
              <a:t>E</a:t>
            </a:r>
            <a:r>
              <a:rPr lang="en-US" sz="2800" b="1" u="sng" dirty="0" smtClean="0">
                <a:solidFill>
                  <a:srgbClr val="FFC000"/>
                </a:solidFill>
              </a:rPr>
              <a:t>M</a:t>
            </a:r>
            <a:r>
              <a:rPr lang="en-US" sz="2000" b="1" u="sng" dirty="0" smtClean="0">
                <a:solidFill>
                  <a:srgbClr val="FFC000"/>
                </a:solidFill>
              </a:rPr>
              <a:t>N</a:t>
            </a:r>
            <a:r>
              <a:rPr lang="en-US" sz="1600" b="1" u="sng" dirty="0" smtClean="0">
                <a:solidFill>
                  <a:srgbClr val="FFC000"/>
                </a:solidFill>
              </a:rPr>
              <a:t>T</a:t>
            </a:r>
            <a:endParaRPr lang="en-US" sz="1600" b="1" u="sng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1797" y="4859632"/>
            <a:ext cx="5094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FFC000"/>
                </a:solidFill>
              </a:rPr>
              <a:t>C</a:t>
            </a:r>
            <a:r>
              <a:rPr lang="en-US" sz="2000" b="1" u="sng" dirty="0" smtClean="0">
                <a:solidFill>
                  <a:srgbClr val="FFC000"/>
                </a:solidFill>
              </a:rPr>
              <a:t>O</a:t>
            </a:r>
            <a:r>
              <a:rPr lang="en-US" sz="2800" b="1" u="sng" dirty="0" smtClean="0">
                <a:solidFill>
                  <a:srgbClr val="FFC000"/>
                </a:solidFill>
              </a:rPr>
              <a:t>M</a:t>
            </a:r>
            <a:r>
              <a:rPr lang="en-US" sz="3600" b="1" u="sng" dirty="0" smtClean="0">
                <a:solidFill>
                  <a:srgbClr val="FFC000"/>
                </a:solidFill>
              </a:rPr>
              <a:t>M</a:t>
            </a:r>
            <a:r>
              <a:rPr lang="en-US" sz="5400" b="1" u="sng" dirty="0" smtClean="0">
                <a:solidFill>
                  <a:srgbClr val="FFC000"/>
                </a:solidFill>
              </a:rPr>
              <a:t>ENC</a:t>
            </a:r>
            <a:r>
              <a:rPr lang="en-US" sz="3600" b="1" u="sng" dirty="0" smtClean="0">
                <a:solidFill>
                  <a:srgbClr val="FFC000"/>
                </a:solidFill>
              </a:rPr>
              <a:t>E</a:t>
            </a:r>
            <a:r>
              <a:rPr lang="en-US" sz="2800" b="1" u="sng" dirty="0" smtClean="0">
                <a:solidFill>
                  <a:srgbClr val="FFC000"/>
                </a:solidFill>
              </a:rPr>
              <a:t>M</a:t>
            </a:r>
            <a:r>
              <a:rPr lang="en-US" sz="2000" b="1" u="sng" dirty="0" smtClean="0">
                <a:solidFill>
                  <a:srgbClr val="FFC000"/>
                </a:solidFill>
              </a:rPr>
              <a:t>N</a:t>
            </a:r>
            <a:r>
              <a:rPr lang="en-US" sz="1600" b="1" u="sng" dirty="0" smtClean="0">
                <a:solidFill>
                  <a:srgbClr val="FFC000"/>
                </a:solidFill>
              </a:rPr>
              <a:t>T</a:t>
            </a:r>
            <a:endParaRPr lang="en-US" sz="1600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9950" r="3798" b="17519"/>
          <a:stretch/>
        </p:blipFill>
        <p:spPr bwMode="auto">
          <a:xfrm rot="10800000">
            <a:off x="-30818" y="-1820"/>
            <a:ext cx="9216685" cy="689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" y="0"/>
            <a:ext cx="8222571" cy="6781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61" y="2743200"/>
            <a:ext cx="5346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Bauhaus 93" panose="04030905020B02020C02" pitchFamily="82" charset="0"/>
                <a:ea typeface="Batang" panose="02030600000101010101" pitchFamily="18" charset="-127"/>
              </a:rPr>
              <a:t>1.Self-Leadership</a:t>
            </a:r>
          </a:p>
          <a:p>
            <a:r>
              <a:rPr lang="en-US" dirty="0" smtClean="0">
                <a:solidFill>
                  <a:srgbClr val="FFC000"/>
                </a:solidFill>
                <a:latin typeface="Bauhaus 93" panose="04030905020B02020C02" pitchFamily="82" charset="0"/>
                <a:ea typeface="Batang" panose="02030600000101010101" pitchFamily="18" charset="-127"/>
              </a:rPr>
              <a:t>2.Leadership Theories.</a:t>
            </a:r>
          </a:p>
          <a:p>
            <a:r>
              <a:rPr lang="en-US" dirty="0" smtClean="0">
                <a:solidFill>
                  <a:srgbClr val="FFC000"/>
                </a:solidFill>
                <a:latin typeface="Bauhaus 93" panose="04030905020B02020C02" pitchFamily="82" charset="0"/>
                <a:ea typeface="Batang" panose="02030600000101010101" pitchFamily="18" charset="-127"/>
              </a:rPr>
              <a:t>3.Inclusive Leadership/ Diversity and its application to leadership.</a:t>
            </a:r>
          </a:p>
          <a:p>
            <a:r>
              <a:rPr lang="en-US" dirty="0" smtClean="0">
                <a:solidFill>
                  <a:srgbClr val="FFC000"/>
                </a:solidFill>
                <a:latin typeface="Bauhaus 93" panose="04030905020B02020C02" pitchFamily="82" charset="0"/>
                <a:ea typeface="Batang" panose="02030600000101010101" pitchFamily="18" charset="-127"/>
              </a:rPr>
              <a:t>4.Critical Thinking.</a:t>
            </a:r>
          </a:p>
          <a:p>
            <a:r>
              <a:rPr lang="en-US" dirty="0" smtClean="0">
                <a:solidFill>
                  <a:srgbClr val="FFC000"/>
                </a:solidFill>
                <a:latin typeface="Bauhaus 93" panose="04030905020B02020C02" pitchFamily="82" charset="0"/>
                <a:ea typeface="Batang" panose="02030600000101010101" pitchFamily="18" charset="-127"/>
              </a:rPr>
              <a:t>5.Interpersonal and Organizational Concepts &amp; Skills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18" y="5791201"/>
            <a:ext cx="8256903" cy="109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9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16144" r="34422" b="47357"/>
          <a:stretch/>
        </p:blipFill>
        <p:spPr bwMode="auto">
          <a:xfrm>
            <a:off x="-4187" y="3817536"/>
            <a:ext cx="5506496" cy="304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Self Leadership</a:t>
            </a:r>
            <a:endParaRPr lang="en-US" b="1" dirty="0"/>
          </a:p>
        </p:txBody>
      </p:sp>
      <p:pic>
        <p:nvPicPr>
          <p:cNvPr id="1026" name="Picture 2" descr="https://pbs.twimg.com/profile_images/2226474058/LBWD-square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" y="1"/>
            <a:ext cx="3048000" cy="382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/>
          <a:stretch/>
        </p:blipFill>
        <p:spPr>
          <a:xfrm>
            <a:off x="5502309" y="1"/>
            <a:ext cx="363750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1349" y="1371600"/>
            <a:ext cx="245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Context </a:t>
            </a:r>
          </a:p>
          <a:p>
            <a:r>
              <a:rPr lang="en-US" sz="2400" b="1" dirty="0" smtClean="0"/>
              <a:t>Belief     Communication </a:t>
            </a:r>
            <a:endParaRPr lang="en-US" sz="2400" b="1" dirty="0"/>
          </a:p>
          <a:p>
            <a:r>
              <a:rPr lang="en-US" sz="2400" b="1" dirty="0" smtClean="0"/>
              <a:t>Harmony </a:t>
            </a:r>
            <a:endParaRPr lang="en-US" sz="2400" b="1" dirty="0"/>
          </a:p>
          <a:p>
            <a:r>
              <a:rPr lang="en-US" sz="2400" b="1" dirty="0" smtClean="0"/>
              <a:t>Positivity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11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Leadership Theories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8" y="1066800"/>
            <a:ext cx="5029200" cy="38862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411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0"/>
            <a:ext cx="9144000" cy="22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820</TotalTime>
  <Words>97</Words>
  <Application>Microsoft Office PowerPoint</Application>
  <PresentationFormat>On-screen Show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HDF 492 Portfolio  Luckson Omoaregba Spring 2015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Leadership Theories</vt:lpstr>
      <vt:lpstr>Inclusive leadership/  Diversity and its application to leadership</vt:lpstr>
      <vt:lpstr>Critical Thinking</vt:lpstr>
      <vt:lpstr>Interpersonal and Organizational concepts and skills</vt:lpstr>
      <vt:lpstr>NASAP/NUFP (Student Affairs)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Portfolio</dc:title>
  <dc:creator>Building Managers</dc:creator>
  <cp:lastModifiedBy>Multicultural Center</cp:lastModifiedBy>
  <cp:revision>44</cp:revision>
  <dcterms:created xsi:type="dcterms:W3CDTF">2015-03-29T23:41:51Z</dcterms:created>
  <dcterms:modified xsi:type="dcterms:W3CDTF">2015-04-17T03:24:41Z</dcterms:modified>
</cp:coreProperties>
</file>